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9" r:id="rId5"/>
    <p:sldId id="256" r:id="rId6"/>
    <p:sldId id="257" r:id="rId7"/>
  </p:sldIdLst>
  <p:sldSz cx="6858000" cy="9906000" type="A4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CB9"/>
    <a:srgbClr val="2AABDE"/>
    <a:srgbClr val="044129"/>
    <a:srgbClr val="60C0E6"/>
    <a:srgbClr val="BEA994"/>
    <a:srgbClr val="B4A084"/>
    <a:srgbClr val="76CAEA"/>
    <a:srgbClr val="427652"/>
    <a:srgbClr val="F8FB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05F0D-AC1A-4AFB-9707-CFBC8FDD6C48}" v="2" dt="2023-03-13T09:27:48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706"/>
  </p:normalViewPr>
  <p:slideViewPr>
    <p:cSldViewPr snapToGrid="0" snapToObjects="1">
      <p:cViewPr varScale="1">
        <p:scale>
          <a:sx n="78" d="100"/>
          <a:sy n="78" d="100"/>
        </p:scale>
        <p:origin x="30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B748A-1411-624C-8339-42EF4B29454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88EC-1469-914E-890F-FB7E118A5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1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2F67AAE-74B3-43F9-9539-4DE786CFC0CC}"/>
              </a:ext>
            </a:extLst>
          </p:cNvPr>
          <p:cNvSpPr/>
          <p:nvPr/>
        </p:nvSpPr>
        <p:spPr>
          <a:xfrm>
            <a:off x="221244" y="1035050"/>
            <a:ext cx="6220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000" b="1" dirty="0">
                <a:solidFill>
                  <a:srgbClr val="044129"/>
                </a:solidFill>
                <a:latin typeface="Fedra Sans Bar-ilan" pitchFamily="50" charset="-79"/>
                <a:cs typeface="Fedra Sans Bar-ilan" pitchFamily="50" charset="-79"/>
              </a:rPr>
              <a:t>סילבוס השתלמות הכשרת בוררים</a:t>
            </a:r>
            <a:endParaRPr lang="he-IL" sz="1400" b="1" dirty="0">
              <a:solidFill>
                <a:srgbClr val="044129"/>
              </a:solidFill>
              <a:latin typeface="Fedra Sans Bar-ilan" pitchFamily="50" charset="-79"/>
              <a:cs typeface="Fedra Sans Bar-ilan" pitchFamily="50" charset="-79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B9B38E66-1C38-4667-9489-1081C689C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B4BFE1F-C2D0-4651-867E-B9B656AF9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850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" name="תמונה 12" descr="logo_g">
            <a:extLst>
              <a:ext uri="{FF2B5EF4-FFF2-40B4-BE49-F238E27FC236}">
                <a16:creationId xmlns:a16="http://schemas.microsoft.com/office/drawing/2014/main" id="{0AE5BA8A-270B-4997-B13D-4DA6657D67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35" y="407220"/>
            <a:ext cx="1392555" cy="488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תמונה 2">
            <a:extLst>
              <a:ext uri="{FF2B5EF4-FFF2-40B4-BE49-F238E27FC236}">
                <a16:creationId xmlns:a16="http://schemas.microsoft.com/office/drawing/2014/main" id="{B70D5747-6893-48E4-AC70-22029EDA8B07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6" b="14597"/>
          <a:stretch/>
        </p:blipFill>
        <p:spPr bwMode="auto">
          <a:xfrm>
            <a:off x="4830705" y="318757"/>
            <a:ext cx="1559560" cy="6656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86EFB47-DB88-4C4E-85DB-37E05A5B3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514140"/>
              </p:ext>
            </p:extLst>
          </p:nvPr>
        </p:nvGraphicFramePr>
        <p:xfrm>
          <a:off x="284404" y="1619826"/>
          <a:ext cx="6105861" cy="7385162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{2D5ABB26-0587-4C30-8999-92F81FD0307C}</a:tableStyleId>
              </a:tblPr>
              <a:tblGrid>
                <a:gridCol w="1765502">
                  <a:extLst>
                    <a:ext uri="{9D8B030D-6E8A-4147-A177-3AD203B41FA5}">
                      <a16:colId xmlns:a16="http://schemas.microsoft.com/office/drawing/2014/main" val="1634410329"/>
                    </a:ext>
                  </a:extLst>
                </a:gridCol>
                <a:gridCol w="2789867">
                  <a:extLst>
                    <a:ext uri="{9D8B030D-6E8A-4147-A177-3AD203B41FA5}">
                      <a16:colId xmlns:a16="http://schemas.microsoft.com/office/drawing/2014/main" val="2840411399"/>
                    </a:ext>
                  </a:extLst>
                </a:gridCol>
                <a:gridCol w="702132">
                  <a:extLst>
                    <a:ext uri="{9D8B030D-6E8A-4147-A177-3AD203B41FA5}">
                      <a16:colId xmlns:a16="http://schemas.microsoft.com/office/drawing/2014/main" val="3990210244"/>
                    </a:ext>
                  </a:extLst>
                </a:gridCol>
                <a:gridCol w="848360">
                  <a:extLst>
                    <a:ext uri="{9D8B030D-6E8A-4147-A177-3AD203B41FA5}">
                      <a16:colId xmlns:a16="http://schemas.microsoft.com/office/drawing/2014/main" val="1619044775"/>
                    </a:ext>
                  </a:extLst>
                </a:gridCol>
              </a:tblGrid>
              <a:tr h="22892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מרצה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נושא ההרצאה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שעות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תאריך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238237"/>
                  </a:ext>
                </a:extLst>
              </a:tr>
              <a:tr h="108093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Tx/>
                        <a:buNone/>
                        <a:tabLst/>
                        <a:defRPr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פרופ' מיכל אלברשטיין,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דיקנית הפקולטה למשפטים, אוניברסיטת בר אילן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-עו"ד גדעון פישר,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בורר ושופט לשעבר בביה"ד לבוררויות עסקיות בינ"ל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ICC</a:t>
                      </a:r>
                      <a:endParaRPr lang="he-IL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דברי פתיחה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16:30-17:00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21/03/2023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880125"/>
                  </a:ext>
                </a:extLst>
              </a:tr>
              <a:tr h="712555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עו"ד גדעון פישר,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בורר ושופט לשעבר בביה"ד לבוררויות עסקיות בינ"ל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ICC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מבוא: בוררות בישראל- מהותה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השקת הליך בוררות ברגל ימין ואופטימיזציה עבור הצדדים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17:00-18:15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0705432"/>
                  </a:ext>
                </a:extLst>
              </a:tr>
              <a:tr h="1041815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ד"ר חנן מנדל, 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מומחה לדיני בוררויות, הפקולטה למשפטים, הקריה האקדמית אונו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יתרונות וחסרונות הליך הבוררות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יצירת הסכם בוררות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הצדדים לבוררות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נושאים אפשריים ואסורים בבוררות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התייחסות בית המשפט לבוררות פסולה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+mn-lt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18:30-19:45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8464131"/>
                  </a:ext>
                </a:extLst>
              </a:tr>
              <a:tr h="1016683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עו"ד גדעון פישר,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בורר ושופט לשעבר בביה"ד לבוררויות עסקיות בינ"ל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ICC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כוחה של הבוררות כיום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המעלות וחסרונות הבוררות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הסכם הבוררות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על מה יש להקפיד בניסוחו של ההסכם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התוספת לחוק הבוררות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16:30-18:15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28/03/2023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1516760"/>
                  </a:ext>
                </a:extLst>
              </a:tr>
              <a:tr h="1444812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ד"ר חנן מנדל,  </a:t>
                      </a:r>
                      <a:b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מומחה לדיני בוררויות, הפקולטה למשפטים, הקריה האקדמית אונו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בחירת בורר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מינוי בורר על ידי בית משפט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מינוי בורר בהסכמה בין הצדדים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פיקוח בית משפט על הליך בוררות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חסינות בוררים</a:t>
                      </a:r>
                    </a:p>
                    <a:p>
                      <a:pPr marL="228600" marR="0" lvl="0" indent="-22860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 שכר בוררים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+mn-lt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Times New Roman" panose="02020603050405020304" pitchFamily="18" charset="0"/>
                          <a:cs typeface="Fedra Sans Bar-ilan" pitchFamily="50" charset="-79"/>
                        </a:rPr>
                        <a:t>18:30-19:45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90353462"/>
                  </a:ext>
                </a:extLst>
              </a:tr>
              <a:tr h="508848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פרופ' מיכל אלברשטיין,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מומחית ליישוב סכסוכים בדרכים אלטרנטיביות, הפקולטה למשפטים, אוניברסיטת בר-אילן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"</a:t>
                      </a:r>
                      <a:r>
                        <a:rPr lang="he-IL" sz="1000" kern="1200" dirty="0" err="1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גישבור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" - בין גישור לבוררות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הליכים אלטרנטיביים ביישוב סכסוכים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16:30-18:15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04/04/2023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68526"/>
                  </a:ext>
                </a:extLst>
              </a:tr>
              <a:tr h="1042360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ד"ר חנן מנדל,  </a:t>
                      </a:r>
                      <a:b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מומחה לדיני בוררויות, הפקולטה למשפטים, הקריה האקדמית אונו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ביטול פסק בוררות ואישורו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מנגנון ערעור פנימי בוררות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ערעור על פסק בורר בבית המשפט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ניסוח פסק בוררות בצורה שמפחיתה את סיכויי ההשגה עליו </a:t>
                      </a:r>
                      <a:endParaRPr lang="en-US" sz="1000" b="1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Times New Roman" panose="02020603050405020304" pitchFamily="18" charset="0"/>
                          <a:cs typeface="Fedra Sans Bar-ilan" pitchFamily="50" charset="-79"/>
                        </a:rPr>
                        <a:t>18:30-19:45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954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455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B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2F67AAE-74B3-43F9-9539-4DE786CFC0CC}"/>
              </a:ext>
            </a:extLst>
          </p:cNvPr>
          <p:cNvSpPr/>
          <p:nvPr/>
        </p:nvSpPr>
        <p:spPr>
          <a:xfrm>
            <a:off x="221244" y="1035050"/>
            <a:ext cx="6220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000" b="1" dirty="0">
                <a:solidFill>
                  <a:srgbClr val="044129"/>
                </a:solidFill>
                <a:latin typeface="Fedra Sans Bar-ilan" pitchFamily="50" charset="-79"/>
                <a:cs typeface="Fedra Sans Bar-ilan" pitchFamily="50" charset="-79"/>
              </a:rPr>
              <a:t>סילבוס השתלמות הכשרת בוררות</a:t>
            </a:r>
            <a:endParaRPr lang="he-IL" sz="1400" b="1" dirty="0">
              <a:solidFill>
                <a:srgbClr val="044129"/>
              </a:solidFill>
              <a:latin typeface="Fedra Sans Bar-ilan" pitchFamily="50" charset="-79"/>
              <a:cs typeface="Fedra Sans Bar-ilan" pitchFamily="50" charset="-79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B9B38E66-1C38-4667-9489-1081C689C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B4BFE1F-C2D0-4651-867E-B9B656AF9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850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" name="תמונה 12" descr="logo_g">
            <a:extLst>
              <a:ext uri="{FF2B5EF4-FFF2-40B4-BE49-F238E27FC236}">
                <a16:creationId xmlns:a16="http://schemas.microsoft.com/office/drawing/2014/main" id="{0AE5BA8A-270B-4997-B13D-4DA6657D67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53" y="361705"/>
            <a:ext cx="1559560" cy="488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תמונה 2">
            <a:extLst>
              <a:ext uri="{FF2B5EF4-FFF2-40B4-BE49-F238E27FC236}">
                <a16:creationId xmlns:a16="http://schemas.microsoft.com/office/drawing/2014/main" id="{B70D5747-6893-48E4-AC70-22029EDA8B07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6" b="14597"/>
          <a:stretch/>
        </p:blipFill>
        <p:spPr bwMode="auto">
          <a:xfrm>
            <a:off x="4592770" y="247913"/>
            <a:ext cx="1559560" cy="6656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86EFB47-DB88-4C4E-85DB-37E05A5B3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328930"/>
              </p:ext>
            </p:extLst>
          </p:nvPr>
        </p:nvGraphicFramePr>
        <p:xfrm>
          <a:off x="36513" y="1865870"/>
          <a:ext cx="6405597" cy="9222972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{2D5ABB26-0587-4C30-8999-92F81FD0307C}</a:tableStyleId>
              </a:tblPr>
              <a:tblGrid>
                <a:gridCol w="2516411">
                  <a:extLst>
                    <a:ext uri="{9D8B030D-6E8A-4147-A177-3AD203B41FA5}">
                      <a16:colId xmlns:a16="http://schemas.microsoft.com/office/drawing/2014/main" val="1634410329"/>
                    </a:ext>
                  </a:extLst>
                </a:gridCol>
                <a:gridCol w="2082901">
                  <a:extLst>
                    <a:ext uri="{9D8B030D-6E8A-4147-A177-3AD203B41FA5}">
                      <a16:colId xmlns:a16="http://schemas.microsoft.com/office/drawing/2014/main" val="2840411399"/>
                    </a:ext>
                  </a:extLst>
                </a:gridCol>
                <a:gridCol w="659051">
                  <a:extLst>
                    <a:ext uri="{9D8B030D-6E8A-4147-A177-3AD203B41FA5}">
                      <a16:colId xmlns:a16="http://schemas.microsoft.com/office/drawing/2014/main" val="3990210244"/>
                    </a:ext>
                  </a:extLst>
                </a:gridCol>
                <a:gridCol w="1147234">
                  <a:extLst>
                    <a:ext uri="{9D8B030D-6E8A-4147-A177-3AD203B41FA5}">
                      <a16:colId xmlns:a16="http://schemas.microsoft.com/office/drawing/2014/main" val="1619044775"/>
                    </a:ext>
                  </a:extLst>
                </a:gridCol>
              </a:tblGrid>
              <a:tr h="17609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מרצה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נושא ההרצאה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שעות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תאריך</a:t>
                      </a:r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238237"/>
                  </a:ext>
                </a:extLst>
              </a:tr>
              <a:tr h="840208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ד"ר רויטל חמי </a:t>
                      </a:r>
                      <a:r>
                        <a:rPr lang="he-IL" sz="1000" kern="1200" dirty="0" err="1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זינימן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,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התוכנית לניהול וליישוב סכסוכים ומו"מ, אוניברסיטת בר-אילן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 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מהו גישור, עקרונותיו והטכניקות שלו ולאילו סכסוכים הוא מתאים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22860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 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19/04/2023</a:t>
                      </a:r>
                    </a:p>
                    <a:p>
                      <a:pPr algn="ctr" rtl="0"/>
                      <a:r>
                        <a:rPr lang="he-IL" sz="1000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(יום רביעי)</a:t>
                      </a:r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12583147"/>
                  </a:ext>
                </a:extLst>
              </a:tr>
              <a:tr h="1011161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פרופ' שחר ליפשיץ,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דיקן לשעבר, הפקולטה למשפטים,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אוניברסיטת בר אילן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 Light" pitchFamily="50" charset="-79"/>
                        </a:rPr>
                        <a:t>ליטיגציה בדיני חוזים יסודות ועקרונות 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18:30-19:45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3017326"/>
                  </a:ext>
                </a:extLst>
              </a:tr>
              <a:tr h="808792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עו"ד עופר רזניק,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יועץ משפטי פנימי וחיצוני של רשויות מקומיות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algn="r" rt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IL" sz="1000" kern="1200" dirty="0">
                        <a:solidFill>
                          <a:srgbClr val="044129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17145" marR="17145" marT="9525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בוררויות בעולם המוניציפלי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algn="r" rt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L" sz="1000" kern="1200" dirty="0">
                        <a:solidFill>
                          <a:srgbClr val="044129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17145" marR="17145" marT="9525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02/05/2023</a:t>
                      </a:r>
                    </a:p>
                    <a:p>
                      <a:pPr algn="ctr" rtl="0"/>
                      <a:endParaRPr lang="en-US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628706"/>
                  </a:ext>
                </a:extLst>
              </a:tr>
              <a:tr h="1024962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ד"ר חנן מנדל,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מומחה לדיני בוררויות וחברי סגל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בפקולטה למשפטים בקריה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האקדמית קריית אונו 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כיצד מתנהלת בוררות 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ניהול נכון ויעיל של בוררות על ידי הבורר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ניהול שלב ההוכחות וחקירת עדים בבוררות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קבלת החלטות וחיבור פסק בוררות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בקשות ביניים וסעדים בהליך בוררות</a:t>
                      </a: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סוגיות אתיות בבוררות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18:30-19:45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807916"/>
                  </a:ext>
                </a:extLst>
              </a:tr>
              <a:tr h="71059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פרופ' שחר ליפשיץ,</a:t>
                      </a:r>
                      <a:endParaRPr lang="en-IL" sz="1000" kern="1200" dirty="0">
                        <a:solidFill>
                          <a:srgbClr val="044129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  <a:p>
                      <a:pPr algn="r" rt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דיקן לשעבר, הפקולטה למשפטים,</a:t>
                      </a:r>
                      <a:endParaRPr lang="en-IL" sz="1000" kern="1200" dirty="0">
                        <a:solidFill>
                          <a:srgbClr val="044129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  <a:p>
                      <a:pPr algn="r" rtl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אוניברסיטת בר אילן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Tx/>
                        <a:buNone/>
                        <a:tabLst/>
                        <a:defRPr/>
                      </a:pPr>
                      <a:r>
                        <a:rPr lang="he-IL" sz="1000" kern="1200">
                          <a:solidFill>
                            <a:srgbClr val="04412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בוררות בעסקים משפחתיים 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000" b="1" kern="1200" dirty="0">
                          <a:solidFill>
                            <a:srgbClr val="2AABDE"/>
                          </a:solidFill>
                          <a:effectLst/>
                          <a:latin typeface="+mj-lt"/>
                          <a:ea typeface="+mn-ea"/>
                          <a:cs typeface="Fedra Sans Bar-ilan" pitchFamily="50" charset="-79"/>
                        </a:rPr>
                        <a:t>16/05/2023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5744816"/>
                  </a:ext>
                </a:extLst>
              </a:tr>
              <a:tr h="1164126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אסתי פישר היים,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מנהלת מכללת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ICU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 </a:t>
                      </a:r>
                      <a:r>
                        <a:rPr lang="he-IL" sz="1000" kern="1200" dirty="0" err="1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לקאוצ'ינג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 </a:t>
                      </a:r>
                      <a:r>
                        <a:rPr lang="he-IL" sz="1000" kern="1200" dirty="0" err="1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ומנטורינג</a:t>
                      </a:r>
                      <a:endParaRPr lang="he-IL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התנהלות עניינית ולא אמוציונלית בבוררות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18:30-19:45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9390601"/>
                  </a:ext>
                </a:extLst>
              </a:tr>
              <a:tr h="710619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ע"ד דפנה פישר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שותפה בכירה במשרד גדעון פישר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ושות' ומנהלת המחלקה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הבינלאומית 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-מה חשוב לכלול בסעיף בוררות בתוך הסכם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עם גורם מחו"ל, ודוגמאות למוסדות בוררויות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בינ"ל כגון: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ICC,LCIA,AAA</a:t>
                      </a:r>
                      <a:endParaRPr lang="he-IL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-מודלים שונים של בוררות בארץ ובחו"ל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23/05/2023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531975"/>
                  </a:ext>
                </a:extLst>
              </a:tr>
              <a:tr h="2064679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מנחה: ד"ר חנן מנדל,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מומחה לדיני בוררויות וחבר סגל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בפקולטה למשפטים בקריה האקדמית אונו</a:t>
                      </a:r>
                    </a:p>
                    <a:p>
                      <a:pPr marL="171450" marR="0" lvl="0" indent="-17145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Char char="-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עו"ד ד"ר יחיאל </a:t>
                      </a:r>
                      <a:r>
                        <a:rPr lang="he-IL" sz="1000" dirty="0" err="1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וינרוט</a:t>
                      </a:r>
                      <a:endParaRPr lang="he-IL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יו"ר משותף בוועדת בוררות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וגישור של לשכת עוה"ד בישראל</a:t>
                      </a:r>
                    </a:p>
                    <a:p>
                      <a:pPr marL="171450" marR="0" lvl="0" indent="-17145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Char char="-"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עוה"ד אותי שטרית 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יו"ר משותף בוועדת בוררות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וגישור של לשכת עוה"ד בישראל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-עו"ד גדעון פישר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יו"ר משותף בוועדת בוררות</a:t>
                      </a: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וגישור של לשכת עוה"ד בישראל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Times New Roman" panose="02020603050405020304" pitchFamily="18" charset="0"/>
                          <a:cs typeface="Fedra Sans Bar-ilan Light" pitchFamily="50" charset="-79"/>
                        </a:rPr>
                        <a:t>פאנל עם נציגי לשכת עוה"ד בישראל 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18:30-19:45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982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276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2F67AAE-74B3-43F9-9539-4DE786CFC0CC}"/>
              </a:ext>
            </a:extLst>
          </p:cNvPr>
          <p:cNvSpPr/>
          <p:nvPr/>
        </p:nvSpPr>
        <p:spPr>
          <a:xfrm>
            <a:off x="221244" y="1035050"/>
            <a:ext cx="6220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000" b="1" dirty="0">
                <a:solidFill>
                  <a:srgbClr val="044129"/>
                </a:solidFill>
                <a:latin typeface="Fedra Sans Bar-ilan" pitchFamily="50" charset="-79"/>
                <a:cs typeface="Fedra Sans Bar-ilan" pitchFamily="50" charset="-79"/>
              </a:rPr>
              <a:t>סילבוס השתלמות הכשרת בוררות</a:t>
            </a:r>
            <a:endParaRPr lang="he-IL" sz="1400" b="1" dirty="0">
              <a:solidFill>
                <a:srgbClr val="044129"/>
              </a:solidFill>
              <a:latin typeface="Fedra Sans Bar-ilan" pitchFamily="50" charset="-79"/>
              <a:cs typeface="Fedra Sans Bar-ilan" pitchFamily="50" charset="-79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B9B38E66-1C38-4667-9489-1081C689C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B4BFE1F-C2D0-4651-867E-B9B656AF9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8503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" name="תמונה 12" descr="logo_g">
            <a:extLst>
              <a:ext uri="{FF2B5EF4-FFF2-40B4-BE49-F238E27FC236}">
                <a16:creationId xmlns:a16="http://schemas.microsoft.com/office/drawing/2014/main" id="{0AE5BA8A-270B-4997-B13D-4DA6657D67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53" y="361705"/>
            <a:ext cx="1559560" cy="488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תמונה 2">
            <a:extLst>
              <a:ext uri="{FF2B5EF4-FFF2-40B4-BE49-F238E27FC236}">
                <a16:creationId xmlns:a16="http://schemas.microsoft.com/office/drawing/2014/main" id="{B70D5747-6893-48E4-AC70-22029EDA8B07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6" b="14597"/>
          <a:stretch/>
        </p:blipFill>
        <p:spPr bwMode="auto">
          <a:xfrm>
            <a:off x="4592770" y="247913"/>
            <a:ext cx="1559560" cy="6656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86EFB47-DB88-4C4E-85DB-37E05A5B3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35149"/>
              </p:ext>
            </p:extLst>
          </p:nvPr>
        </p:nvGraphicFramePr>
        <p:xfrm>
          <a:off x="313899" y="1701862"/>
          <a:ext cx="5891829" cy="6563868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{2D5ABB26-0587-4C30-8999-92F81FD0307C}</a:tableStyleId>
              </a:tblPr>
              <a:tblGrid>
                <a:gridCol w="1675109">
                  <a:extLst>
                    <a:ext uri="{9D8B030D-6E8A-4147-A177-3AD203B41FA5}">
                      <a16:colId xmlns:a16="http://schemas.microsoft.com/office/drawing/2014/main" val="1634410329"/>
                    </a:ext>
                  </a:extLst>
                </a:gridCol>
                <a:gridCol w="2558944">
                  <a:extLst>
                    <a:ext uri="{9D8B030D-6E8A-4147-A177-3AD203B41FA5}">
                      <a16:colId xmlns:a16="http://schemas.microsoft.com/office/drawing/2014/main" val="2840411399"/>
                    </a:ext>
                  </a:extLst>
                </a:gridCol>
                <a:gridCol w="856859">
                  <a:extLst>
                    <a:ext uri="{9D8B030D-6E8A-4147-A177-3AD203B41FA5}">
                      <a16:colId xmlns:a16="http://schemas.microsoft.com/office/drawing/2014/main" val="3990210244"/>
                    </a:ext>
                  </a:extLst>
                </a:gridCol>
                <a:gridCol w="800917">
                  <a:extLst>
                    <a:ext uri="{9D8B030D-6E8A-4147-A177-3AD203B41FA5}">
                      <a16:colId xmlns:a16="http://schemas.microsoft.com/office/drawing/2014/main" val="1619044775"/>
                    </a:ext>
                  </a:extLst>
                </a:gridCol>
              </a:tblGrid>
              <a:tr h="11450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מרצה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נושא ההרצאה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שעות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he-IL" sz="1000" b="1" kern="1200" dirty="0">
                          <a:solidFill>
                            <a:srgbClr val="2AABDE"/>
                          </a:solidFill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תאריך</a:t>
                      </a:r>
                      <a:endParaRPr lang="en-US" sz="1000" b="1" kern="1200" dirty="0">
                        <a:solidFill>
                          <a:srgbClr val="2AABDE"/>
                        </a:solidFill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238237"/>
                  </a:ext>
                </a:extLst>
              </a:tr>
              <a:tr h="292023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רו"ח מיקי בלומנטל</a:t>
                      </a:r>
                      <a:b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</a:br>
                      <a:r>
                        <a:rPr lang="he-IL" sz="1000" dirty="0" err="1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פאהן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 קנה ושות'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הערכות שווי וחוות דעת מומחה בהליכי בוררות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16:30-18:00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30/05/2023</a:t>
                      </a: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26210473"/>
                  </a:ext>
                </a:extLst>
              </a:tr>
              <a:tr h="527660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עוה"ד יובל </a:t>
                      </a:r>
                      <a:r>
                        <a:rPr lang="he-IL" sz="1000" dirty="0" err="1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קפלינסקי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, 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+mn-lt"/>
                          <a:ea typeface="+mn-ea"/>
                          <a:cs typeface="Fedra Sans Bar-ilan" pitchFamily="50" charset="-79"/>
                        </a:rPr>
                        <a:t> לשעבר מנהל המחלקה הבינלאומית בפרקליטות המדינה.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Tx/>
                        <a:buNone/>
                        <a:tabLst/>
                        <a:defRPr/>
                      </a:pPr>
                      <a:r>
                        <a:rPr lang="he-IL" sz="1000" b="0" kern="1200" dirty="0">
                          <a:solidFill>
                            <a:srgbClr val="044129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בניית טיעון משכנע</a:t>
                      </a:r>
                      <a:endParaRPr lang="en-US" sz="1000" b="0" kern="1200" dirty="0">
                        <a:solidFill>
                          <a:srgbClr val="044129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18:15-19:45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1286631"/>
                  </a:ext>
                </a:extLst>
              </a:tr>
              <a:tr h="106209">
                <a:tc rowSpan="2" gridSpan="2">
                  <a:txBody>
                    <a:bodyPr/>
                    <a:lstStyle/>
                    <a:p>
                      <a:pPr marL="0" marR="0" lvl="0" indent="0" algn="ctr" defTabSz="6858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 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                     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מבחן מסכם (בחלוקה לקבוצות)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cs typeface="Fedra Sans Bar-ilan" pitchFamily="50" charset="-79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cs typeface="Fedra Sans Bar-ilan Light" pitchFamily="50" charset="-79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 </a:t>
                      </a:r>
                    </a:p>
                    <a:p>
                      <a:pPr marL="22860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  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16:30-18:00</a:t>
                      </a:r>
                      <a:endParaRPr lang="en-US" sz="100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en-US" sz="1000" kern="1200" dirty="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06/06/2023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50493"/>
                  </a:ext>
                </a:extLst>
              </a:tr>
              <a:tr h="34828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18:15-19:45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cs typeface="Fedra Sans Bar-ilan" pitchFamily="50" charset="-79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 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07164703"/>
                  </a:ext>
                </a:extLst>
              </a:tr>
              <a:tr h="615507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עו"ד גדעון פישר, </a:t>
                      </a:r>
                      <a:b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בורר ושופט בביה"ד  </a:t>
                      </a:r>
                      <a:r>
                        <a:rPr lang="en-US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 ICC</a:t>
                      </a: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 לשעבר, יו"ר מרכז פישר להכשרת בוררים בישראל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סימולציות ותרחישים בבוררויות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דוגמאות לפסקי בוררות- וניסוחם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  <a:p>
                      <a:pPr marL="228600" marR="0" lvl="0" indent="-22860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דברי סיום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" pitchFamily="50" charset="-79"/>
                        </a:rPr>
                        <a:t> 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16:30-18:00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000" kern="1200">
                          <a:solidFill>
                            <a:srgbClr val="2AABD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Fedra Sans Bar-ilan" pitchFamily="50" charset="-79"/>
                        </a:rPr>
                        <a:t>13/06/2023</a:t>
                      </a:r>
                      <a:endParaRPr lang="en-US" sz="1000" kern="1200" dirty="0">
                        <a:solidFill>
                          <a:srgbClr val="2AABD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Fedra Sans Bar-ilan" pitchFamily="50" charset="-79"/>
                      </a:endParaRPr>
                    </a:p>
                  </a:txBody>
                  <a:tcPr marL="68580" marR="68580" marT="0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204192"/>
                  </a:ext>
                </a:extLst>
              </a:tr>
              <a:tr h="2195896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ד"ר חנן מנדל,  </a:t>
                      </a:r>
                      <a:b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</a:b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ea typeface="+mn-ea"/>
                          <a:cs typeface="Fedra Sans Bar-ilan Light" pitchFamily="50" charset="-79"/>
                        </a:rPr>
                        <a:t>מומחה לדיני בוררויות, הפקולטה למשפטים, הקריה האקדמית אונו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cs typeface="Fedra Sans Bar-ilan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עו״ד אוריאל לין</a:t>
                      </a: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,</a:t>
                      </a:r>
                      <a:endParaRPr lang="he-IL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cs typeface="Fedra Sans Bar-ilan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נשיא איגוד לשכות המסחר ולשעבר יו״ר ועדת חוקה חוק ומשפט בכנסת 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השופט (בדימוס) גדעון גינת</a:t>
                      </a: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 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בית משפט מחוזי תל-אביב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cs typeface="Fedra Sans Bar-ilan Light" pitchFamily="50" charset="-79"/>
                      </a:endParaRPr>
                    </a:p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  <a:t>עו"ד גדעון פישר, </a:t>
                      </a:r>
                      <a:b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cs typeface="Fedra Sans Bar-ilan" pitchFamily="50" charset="-79"/>
                        </a:rPr>
                      </a:b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בורר ושופט בביה"ד  </a:t>
                      </a:r>
                      <a:r>
                        <a:rPr lang="en-US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 ICC</a:t>
                      </a: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 לשעבר, יו"ר מרכז פישר להכשרת בוררים בישראל</a:t>
                      </a: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r>
                        <a:rPr lang="he-IL" sz="1000" dirty="0">
                          <a:solidFill>
                            <a:srgbClr val="044129"/>
                          </a:solidFill>
                          <a:effectLst/>
                          <a:latin typeface="Fedra Sans Bar-ilan Light" pitchFamily="50" charset="-79"/>
                          <a:cs typeface="Fedra Sans Bar-ilan Light" pitchFamily="50" charset="-79"/>
                        </a:rPr>
                        <a:t>פאנל: הבוררות בראי המגזר הציבורי והפרטי</a:t>
                      </a: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6858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e-IL" sz="1000" kern="1200" dirty="0">
                          <a:solidFill>
                            <a:srgbClr val="044129"/>
                          </a:solidFill>
                          <a:effectLst/>
                          <a:latin typeface="Fedra Sans Bar-ilan" pitchFamily="50" charset="-79"/>
                          <a:ea typeface="+mn-ea"/>
                          <a:cs typeface="Fedra Sans Bar-ilan" pitchFamily="50" charset="-79"/>
                        </a:rPr>
                        <a:t>18:30-19:45</a:t>
                      </a:r>
                      <a:endParaRPr lang="en-US" sz="1000" kern="12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+mn-ea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533255"/>
                  </a:ext>
                </a:extLst>
              </a:tr>
              <a:tr h="1904578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Tx/>
                        <a:buNone/>
                      </a:pPr>
                      <a:endParaRPr lang="he-IL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 Light" pitchFamily="50" charset="-79"/>
                        <a:ea typeface="Times New Roman" panose="02020603050405020304" pitchFamily="18" charset="0"/>
                        <a:cs typeface="Fedra Sans Bar-ilan Light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000" dirty="0">
                        <a:solidFill>
                          <a:srgbClr val="044129"/>
                        </a:solidFill>
                        <a:effectLst/>
                        <a:latin typeface="Fedra Sans Bar-ilan" pitchFamily="50" charset="-79"/>
                        <a:ea typeface="Times New Roman" panose="02020603050405020304" pitchFamily="18" charset="0"/>
                        <a:cs typeface="Fedra Sans Bar-ilan" pitchFamily="50" charset="-79"/>
                      </a:endParaRPr>
                    </a:p>
                  </a:txBody>
                  <a:tcPr marL="17224" marR="17224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54537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17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38CB13C733F6144A4D075B6C328D64D" ma:contentTypeVersion="20" ma:contentTypeDescription="צור מסמך חדש." ma:contentTypeScope="" ma:versionID="ba0c7b6ab7d8609c0c2562ffb24c8265">
  <xsd:schema xmlns:xsd="http://www.w3.org/2001/XMLSchema" xmlns:xs="http://www.w3.org/2001/XMLSchema" xmlns:p="http://schemas.microsoft.com/office/2006/metadata/properties" xmlns:ns2="8928460f-4e47-46b4-bce6-c0734e0a10c6" xmlns:ns3="2e4cfbeb-382e-4200-b6ae-3f9d8987040b" targetNamespace="http://schemas.microsoft.com/office/2006/metadata/properties" ma:root="true" ma:fieldsID="304c07fcad6591fb0c9b2b28d342aa47" ns2:_="" ns3:_="">
    <xsd:import namespace="8928460f-4e47-46b4-bce6-c0734e0a10c6"/>
    <xsd:import namespace="2e4cfbeb-382e-4200-b6ae-3f9d89870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8460f-4e47-46b4-bce6-c0734e0a10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תגיות תמונה" ma:readOnly="false" ma:fieldId="{5cf76f15-5ced-4ddc-b409-7134ff3c332f}" ma:taxonomyMulti="true" ma:sspId="f1b6f22d-6dd1-4b84-b28a-4c08781e94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4cfbeb-382e-4200-b6ae-3f9d8987040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31d02fd-e84a-459b-913e-c532f09b1730}" ma:internalName="TaxCatchAll" ma:showField="CatchAllData" ma:web="2e4cfbeb-382e-4200-b6ae-3f9d89870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28460f-4e47-46b4-bce6-c0734e0a10c6">
      <Terms xmlns="http://schemas.microsoft.com/office/infopath/2007/PartnerControls"/>
    </lcf76f155ced4ddcb4097134ff3c332f>
    <TaxCatchAll xmlns="2e4cfbeb-382e-4200-b6ae-3f9d8987040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23FAE3-3EC2-4D5D-8268-76E34C5AC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28460f-4e47-46b4-bce6-c0734e0a10c6"/>
    <ds:schemaRef ds:uri="2e4cfbeb-382e-4200-b6ae-3f9d898704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635683-2E41-4F3D-A801-322014670E26}">
  <ds:schemaRefs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2e4cfbeb-382e-4200-b6ae-3f9d8987040b"/>
    <ds:schemaRef ds:uri="http://schemas.microsoft.com/office/2006/metadata/properties"/>
    <ds:schemaRef ds:uri="http://schemas.microsoft.com/office/2006/documentManagement/types"/>
    <ds:schemaRef ds:uri="8928460f-4e47-46b4-bce6-c0734e0a10c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F9010BC-3E9D-4834-9568-8CDBE87FC6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1780</TotalTime>
  <Words>664</Words>
  <Application>Microsoft Office PowerPoint</Application>
  <PresentationFormat>נייר A4 ‏(210x297 מ"מ)</PresentationFormat>
  <Paragraphs>150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Fedra Sans Bar-ilan</vt:lpstr>
      <vt:lpstr>Fedra Sans Bar-ilan Light</vt:lpstr>
      <vt:lpstr>Office Theme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הילה גבאי</cp:lastModifiedBy>
  <cp:revision>129</cp:revision>
  <cp:lastPrinted>2023-03-13T12:20:28Z</cp:lastPrinted>
  <dcterms:created xsi:type="dcterms:W3CDTF">2020-05-13T20:09:34Z</dcterms:created>
  <dcterms:modified xsi:type="dcterms:W3CDTF">2023-03-13T12:25:49Z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0x010100438CB13C733F6144A4D075B6C328D64D</vt:lpwstr>
  </property>
</Properties>
</file>